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2" r:id="rId7"/>
    <p:sldId id="271" r:id="rId8"/>
    <p:sldId id="269" r:id="rId9"/>
    <p:sldId id="272" r:id="rId10"/>
    <p:sldId id="263" r:id="rId11"/>
    <p:sldId id="270" r:id="rId12"/>
    <p:sldId id="266" r:id="rId13"/>
    <p:sldId id="267" r:id="rId14"/>
    <p:sldId id="268" r:id="rId15"/>
    <p:sldId id="264" r:id="rId16"/>
    <p:sldId id="265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4A7A"/>
    <a:srgbClr val="0963A4"/>
    <a:srgbClr val="AC62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342"/>
    <p:restoredTop sz="94661"/>
  </p:normalViewPr>
  <p:slideViewPr>
    <p:cSldViewPr snapToGrid="0">
      <p:cViewPr varScale="1">
        <p:scale>
          <a:sx n="136" d="100"/>
          <a:sy n="136" d="100"/>
        </p:scale>
        <p:origin x="200" y="3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0520ecc9a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0520ecc9a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0520ecc9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0520ecc9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0520ecc9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0520ecc9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75695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0520ecc9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0520ecc9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099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0520ecc9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0520ecc9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5060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0520ecc9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0520ecc9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93797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c0520ecc9a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c0520ecc9a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0520ecc9a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0520ecc9a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0520ecc9a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0520ecc9a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1ac3373c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1ac3373c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1ac3373cf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1ac3373cf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1ac3373cf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c1ac3373cf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0520ecc9a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0520ecc9a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c0520ecc9a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c0520ecc9a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001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0520ecc9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0520ecc9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1147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0520ecc9a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c0520ecc9a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6958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bg>
      <p:bgPr>
        <a:solidFill>
          <a:srgbClr val="AC62A6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/>
          <p:nvPr/>
        </p:nvSpPr>
        <p:spPr>
          <a:xfrm>
            <a:off x="1134075" y="1589475"/>
            <a:ext cx="70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FFFFFF"/>
                </a:solidFill>
              </a:rPr>
              <a:t>Placeholder</a:t>
            </a:r>
            <a:endParaRPr sz="2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rgbClr val="AC62A6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3"/>
          <p:cNvSpPr txBox="1"/>
          <p:nvPr/>
        </p:nvSpPr>
        <p:spPr>
          <a:xfrm>
            <a:off x="1134075" y="1589475"/>
            <a:ext cx="70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Lorem ipum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AC62A6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" name="Google Shape;9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/>
          <p:nvPr/>
        </p:nvSpPr>
        <p:spPr>
          <a:xfrm>
            <a:off x="1134075" y="1589475"/>
            <a:ext cx="70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Lorem ipum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userDrawn="1">
  <p:cSld name="SECTION_HEADER">
    <p:bg>
      <p:bgPr>
        <a:solidFill>
          <a:srgbClr val="AC62A6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C16E1-DAD0-9C45-A3CF-3AC868B2491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0125" y="1700213"/>
            <a:ext cx="7186613" cy="2543175"/>
          </a:xfrm>
        </p:spPr>
        <p:txBody>
          <a:bodyPr/>
          <a:lstStyle>
            <a:lvl1pPr marL="114300" indent="0">
              <a:buNone/>
              <a:defRPr sz="2800"/>
            </a:lvl1pPr>
          </a:lstStyle>
          <a:p>
            <a:pPr lvl="0"/>
            <a:r>
              <a:rPr lang="en-US" dirty="0"/>
              <a:t>Lorem ipsum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rgbClr val="AC62A6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/>
          <p:nvPr/>
        </p:nvSpPr>
        <p:spPr>
          <a:xfrm>
            <a:off x="1134075" y="1589475"/>
            <a:ext cx="70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Lorem ipum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rgbClr val="AC62A6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7"/>
          <p:cNvSpPr txBox="1"/>
          <p:nvPr/>
        </p:nvSpPr>
        <p:spPr>
          <a:xfrm>
            <a:off x="1134075" y="1589475"/>
            <a:ext cx="70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Lorem ipum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rgbClr val="AC62A6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/>
          <p:nvPr/>
        </p:nvSpPr>
        <p:spPr>
          <a:xfrm>
            <a:off x="1134075" y="1589475"/>
            <a:ext cx="70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Lorem ipum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AC62A6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/>
          <p:nvPr/>
        </p:nvSpPr>
        <p:spPr>
          <a:xfrm>
            <a:off x="1134075" y="1589475"/>
            <a:ext cx="70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Lorem ipum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AC62A6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title"/>
          </p:nvPr>
        </p:nvSpPr>
        <p:spPr>
          <a:xfrm>
            <a:off x="464100" y="5974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20"/>
          <p:cNvSpPr txBox="1"/>
          <p:nvPr/>
        </p:nvSpPr>
        <p:spPr>
          <a:xfrm>
            <a:off x="1286475" y="1741875"/>
            <a:ext cx="70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Lorem ipum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rgbClr val="AC62A6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6" name="Google Shape;86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rgbClr val="AC62A6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2"/>
          <p:cNvSpPr txBox="1"/>
          <p:nvPr/>
        </p:nvSpPr>
        <p:spPr>
          <a:xfrm>
            <a:off x="1134075" y="1589475"/>
            <a:ext cx="70098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Lorem ipum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AC62A7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AC62A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  <a:defRPr sz="1800">
                <a:solidFill>
                  <a:srgbClr val="FFFFFF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>
                <a:solidFill>
                  <a:srgbClr val="FFFFFF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>
                <a:solidFill>
                  <a:srgbClr val="FFFFFF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uraaupert/DogsLis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34537"/>
            <a:ext cx="9144000" cy="31089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800" y="300172"/>
            <a:ext cx="2922275" cy="214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9439" y="2448550"/>
            <a:ext cx="2145538" cy="17297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Development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5" name="Google Shape;141;p31">
            <a:extLst>
              <a:ext uri="{FF2B5EF4-FFF2-40B4-BE49-F238E27FC236}">
                <a16:creationId xmlns:a16="http://schemas.microsoft.com/office/drawing/2014/main" id="{4785B594-32D8-3040-80D5-7C6598804F6C}"/>
              </a:ext>
            </a:extLst>
          </p:cNvPr>
          <p:cNvSpPr txBox="1">
            <a:spLocks/>
          </p:cNvSpPr>
          <p:nvPr/>
        </p:nvSpPr>
        <p:spPr>
          <a:xfrm>
            <a:off x="407809" y="1508289"/>
            <a:ext cx="3729676" cy="2335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We used wireframes to plan the app’s functionality and its look and feel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113F9B9D-1333-654D-AA55-E4D70CE57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6517" y="765785"/>
            <a:ext cx="3165791" cy="382005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Technologies Used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5" name="Google Shape;141;p31">
            <a:extLst>
              <a:ext uri="{FF2B5EF4-FFF2-40B4-BE49-F238E27FC236}">
                <a16:creationId xmlns:a16="http://schemas.microsoft.com/office/drawing/2014/main" id="{4785B594-32D8-3040-80D5-7C6598804F6C}"/>
              </a:ext>
            </a:extLst>
          </p:cNvPr>
          <p:cNvSpPr txBox="1">
            <a:spLocks/>
          </p:cNvSpPr>
          <p:nvPr/>
        </p:nvSpPr>
        <p:spPr>
          <a:xfrm>
            <a:off x="311700" y="1522674"/>
            <a:ext cx="5493355" cy="32987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42900">
              <a:buFont typeface="Arial"/>
              <a:buChar char="●"/>
            </a:pPr>
            <a:r>
              <a:rPr lang="en-US" sz="2400" dirty="0"/>
              <a:t>SQL, </a:t>
            </a:r>
            <a:r>
              <a:rPr lang="en-US" sz="2400" dirty="0" err="1"/>
              <a:t>Sequelize</a:t>
            </a:r>
            <a:r>
              <a:rPr lang="en-US" sz="2400" dirty="0"/>
              <a:t>, HTML/CSS,     </a:t>
            </a:r>
            <a:r>
              <a:rPr lang="en-US" sz="2400" dirty="0" err="1"/>
              <a:t>Javascript</a:t>
            </a:r>
            <a:r>
              <a:rPr lang="en-US" sz="2400" dirty="0"/>
              <a:t>, Bootstrap, Node, Heroku, Google Maps API, Handlebars, CSS templates</a:t>
            </a:r>
          </a:p>
          <a:p>
            <a:pPr marL="457200" indent="-342900">
              <a:buFont typeface="Arial"/>
              <a:buChar char="●"/>
            </a:pPr>
            <a:r>
              <a:rPr lang="en-US" sz="2400" dirty="0"/>
              <a:t>AWS S3 cloud storage</a:t>
            </a:r>
          </a:p>
          <a:p>
            <a:pPr marL="457200" indent="-342900">
              <a:buFont typeface="Arial"/>
              <a:buChar char="●"/>
            </a:pPr>
            <a:r>
              <a:rPr lang="en-US" sz="2400" dirty="0"/>
              <a:t>Tears, f-bombs, and smoke signals spelling out the word L-A-U-R-A</a:t>
            </a:r>
          </a:p>
        </p:txBody>
      </p:sp>
      <p:pic>
        <p:nvPicPr>
          <p:cNvPr id="3" name="Picture 2" descr="A picture containing logo&#10;&#10;Description automatically generated">
            <a:extLst>
              <a:ext uri="{FF2B5EF4-FFF2-40B4-BE49-F238E27FC236}">
                <a16:creationId xmlns:a16="http://schemas.microsoft.com/office/drawing/2014/main" id="{9DDC3A7A-868E-8447-B8EB-E81F4634E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376" y="445025"/>
            <a:ext cx="3540942" cy="354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015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Responsibilities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5" name="Google Shape;141;p31">
            <a:extLst>
              <a:ext uri="{FF2B5EF4-FFF2-40B4-BE49-F238E27FC236}">
                <a16:creationId xmlns:a16="http://schemas.microsoft.com/office/drawing/2014/main" id="{4785B594-32D8-3040-80D5-7C6598804F6C}"/>
              </a:ext>
            </a:extLst>
          </p:cNvPr>
          <p:cNvSpPr txBox="1">
            <a:spLocks/>
          </p:cNvSpPr>
          <p:nvPr/>
        </p:nvSpPr>
        <p:spPr>
          <a:xfrm>
            <a:off x="311700" y="1175836"/>
            <a:ext cx="8662618" cy="3741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42900">
              <a:buFont typeface="Arial"/>
              <a:buChar char="●"/>
            </a:pPr>
            <a:r>
              <a:rPr lang="en-US" sz="2400" dirty="0"/>
              <a:t>Laura—Backend everything, TA, and first responder</a:t>
            </a:r>
          </a:p>
          <a:p>
            <a:pPr marL="457200" indent="-342900">
              <a:buFont typeface="Arial"/>
              <a:buChar char="●"/>
            </a:pPr>
            <a:r>
              <a:rPr lang="en-US" sz="2400" dirty="0"/>
              <a:t>Mariah—Maps API, </a:t>
            </a:r>
            <a:r>
              <a:rPr lang="en-US" sz="2400" dirty="0" err="1"/>
              <a:t>Sequelize</a:t>
            </a:r>
            <a:r>
              <a:rPr lang="en-US" sz="2400" dirty="0"/>
              <a:t> models, landing page image</a:t>
            </a:r>
          </a:p>
          <a:p>
            <a:endParaRPr lang="en-US" dirty="0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2A3C8E82-47D7-E340-A448-FCB6E3152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689705" y="2571750"/>
            <a:ext cx="3142595" cy="178044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834630-BB3F-0249-8089-315AF6F2BB93}"/>
              </a:ext>
            </a:extLst>
          </p:cNvPr>
          <p:cNvSpPr txBox="1"/>
          <p:nvPr/>
        </p:nvSpPr>
        <p:spPr>
          <a:xfrm>
            <a:off x="311700" y="2182266"/>
            <a:ext cx="5520023" cy="2856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42900">
              <a:lnSpc>
                <a:spcPct val="115000"/>
              </a:lnSpc>
              <a:buClr>
                <a:srgbClr val="FFFFFF"/>
              </a:buClr>
              <a:buSzPts val="1800"/>
              <a:buFont typeface="Arial"/>
              <a:buChar char="●"/>
            </a:pPr>
            <a:r>
              <a:rPr lang="en-US" sz="2400" dirty="0">
                <a:solidFill>
                  <a:srgbClr val="FFFFFF"/>
                </a:solidFill>
              </a:rPr>
              <a:t>Matt—UI design using Handlebars, Bootstrap, HTML/CSS, debugger</a:t>
            </a:r>
          </a:p>
          <a:p>
            <a:pPr marL="457200" indent="-342900">
              <a:lnSpc>
                <a:spcPct val="115000"/>
              </a:lnSpc>
              <a:buClr>
                <a:srgbClr val="FFFFFF"/>
              </a:buClr>
              <a:buSzPts val="1800"/>
              <a:buFont typeface="Arial"/>
              <a:buChar char="●"/>
            </a:pPr>
            <a:r>
              <a:rPr lang="en-US" sz="2400" dirty="0">
                <a:solidFill>
                  <a:srgbClr val="FFFFFF"/>
                </a:solidFill>
              </a:rPr>
              <a:t>Nick—AWS S3 storage for seed files</a:t>
            </a:r>
          </a:p>
          <a:p>
            <a:pPr marL="457200" lvl="0" indent="-342900">
              <a:lnSpc>
                <a:spcPct val="115000"/>
              </a:lnSpc>
              <a:buClr>
                <a:srgbClr val="FFFFFF"/>
              </a:buClr>
              <a:buSzPts val="1800"/>
              <a:buFont typeface="Arial"/>
              <a:buChar char="●"/>
            </a:pPr>
            <a:r>
              <a:rPr lang="en-US" sz="2400" dirty="0">
                <a:solidFill>
                  <a:srgbClr val="FFFFFF"/>
                </a:solidFill>
              </a:rPr>
              <a:t>Melissa—Concept, presentation, README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920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Challenges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5" name="Google Shape;141;p31">
            <a:extLst>
              <a:ext uri="{FF2B5EF4-FFF2-40B4-BE49-F238E27FC236}">
                <a16:creationId xmlns:a16="http://schemas.microsoft.com/office/drawing/2014/main" id="{4785B594-32D8-3040-80D5-7C6598804F6C}"/>
              </a:ext>
            </a:extLst>
          </p:cNvPr>
          <p:cNvSpPr txBox="1">
            <a:spLocks/>
          </p:cNvSpPr>
          <p:nvPr/>
        </p:nvSpPr>
        <p:spPr>
          <a:xfrm>
            <a:off x="228699" y="1211591"/>
            <a:ext cx="6464332" cy="3486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42900">
              <a:buFont typeface="Arial"/>
              <a:buChar char="●"/>
            </a:pPr>
            <a:r>
              <a:rPr lang="en-US" sz="2400" dirty="0"/>
              <a:t>Frontend and backend came together separately (can’t route to a button that’s not there yet, for example)</a:t>
            </a:r>
          </a:p>
          <a:p>
            <a:pPr marL="457200" indent="-342900">
              <a:buFont typeface="Arial"/>
              <a:buChar char="●"/>
            </a:pPr>
            <a:r>
              <a:rPr lang="en-US" sz="2400" dirty="0"/>
              <a:t>Communication—sometimes there were too many cooks in the kitchen</a:t>
            </a:r>
          </a:p>
          <a:p>
            <a:pPr marL="457200" indent="-342900">
              <a:buFont typeface="Arial"/>
              <a:buChar char="●"/>
            </a:pPr>
            <a:r>
              <a:rPr lang="en-US" sz="2400" dirty="0"/>
              <a:t>Git conflicts and confusion</a:t>
            </a:r>
          </a:p>
          <a:p>
            <a:pPr marL="457200" indent="-342900">
              <a:buFont typeface="Arial"/>
              <a:buChar char="●"/>
            </a:pPr>
            <a:r>
              <a:rPr lang="en-US" sz="2400" dirty="0"/>
              <a:t>Too many technologies in the           kitchen</a:t>
            </a:r>
          </a:p>
        </p:txBody>
      </p:sp>
      <p:pic>
        <p:nvPicPr>
          <p:cNvPr id="8" name="Picture 7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7D4D0EF6-3B4B-0A42-9788-20C582F91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344803" y="659875"/>
            <a:ext cx="36957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6308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Successes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5" name="Google Shape;141;p31">
            <a:extLst>
              <a:ext uri="{FF2B5EF4-FFF2-40B4-BE49-F238E27FC236}">
                <a16:creationId xmlns:a16="http://schemas.microsoft.com/office/drawing/2014/main" id="{4785B594-32D8-3040-80D5-7C6598804F6C}"/>
              </a:ext>
            </a:extLst>
          </p:cNvPr>
          <p:cNvSpPr txBox="1">
            <a:spLocks/>
          </p:cNvSpPr>
          <p:nvPr/>
        </p:nvSpPr>
        <p:spPr>
          <a:xfrm>
            <a:off x="398382" y="1362175"/>
            <a:ext cx="5550242" cy="30241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400" dirty="0"/>
              <a:t>It works! 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400" dirty="0"/>
              <a:t>Learned how the frontend and backend work together in the model-view-controller (MVC) model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400" dirty="0"/>
              <a:t>Learned to set up AWS S3 storage, use Handlebars templates, use Google Maps API, and deploy on Heroku.</a:t>
            </a:r>
          </a:p>
          <a:p>
            <a:pPr marL="457200" indent="-342900">
              <a:buFont typeface="Arial"/>
              <a:buChar char="●"/>
            </a:pPr>
            <a:endParaRPr lang="en-US" dirty="0"/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3E577950-6167-8340-B993-A08D5DDAB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4151" y="1788607"/>
            <a:ext cx="2722735" cy="283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122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3"/>
          <p:cNvSpPr txBox="1">
            <a:spLocks noGrp="1"/>
          </p:cNvSpPr>
          <p:nvPr>
            <p:ph type="title"/>
          </p:nvPr>
        </p:nvSpPr>
        <p:spPr>
          <a:xfrm>
            <a:off x="311700" y="29782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Directions for Future Development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937352-5547-B041-B860-224DD9BD111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1700" y="1421335"/>
            <a:ext cx="5546489" cy="3277140"/>
          </a:xfrm>
        </p:spPr>
        <p:txBody>
          <a:bodyPr/>
          <a:lstStyle/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400" dirty="0"/>
              <a:t>We plan to add a filtering function so that people looking for dogs can filter by location, breed, size, age, and other criteria.</a:t>
            </a:r>
          </a:p>
          <a:p>
            <a:pPr marL="571500" indent="-457200">
              <a:buFont typeface="Arial" panose="020B0604020202020204" pitchFamily="34" charset="0"/>
              <a:buChar char="•"/>
            </a:pPr>
            <a:r>
              <a:rPr lang="en-US" sz="2400" dirty="0"/>
              <a:t>We’ll load additional criteria, such as whether the dog is spayed/neutered and what its preferred pronouns are.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83A9148-8746-C84A-B31F-D598A16E5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8028" y="1577590"/>
            <a:ext cx="2323917" cy="2784859"/>
          </a:xfrm>
          <a:prstGeom prst="rect">
            <a:avLst/>
          </a:prstGeom>
        </p:spPr>
      </p:pic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A158F96F-E498-3442-B413-548CD2632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8425" y="3367825"/>
            <a:ext cx="987042" cy="156374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Links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160" name="Google Shape;160;p34"/>
          <p:cNvSpPr txBox="1">
            <a:spLocks noGrp="1"/>
          </p:cNvSpPr>
          <p:nvPr>
            <p:ph type="body" sz="quarter" idx="13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rgbClr val="084A7A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github.com/lauraaupert/DogsList</a:t>
            </a:r>
            <a:endParaRPr dirty="0">
              <a:solidFill>
                <a:srgbClr val="084A7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791AA1-36DB-F544-89D6-946E1DA2F9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178" y="1700213"/>
            <a:ext cx="534520" cy="5727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2;p28">
            <a:extLst>
              <a:ext uri="{FF2B5EF4-FFF2-40B4-BE49-F238E27FC236}">
                <a16:creationId xmlns:a16="http://schemas.microsoft.com/office/drawing/2014/main" id="{AC178605-D09C-5D4E-9440-1C63E0A90D9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What Is </a:t>
            </a:r>
            <a:r>
              <a:rPr lang="en-US" dirty="0" err="1">
                <a:solidFill>
                  <a:srgbClr val="084A7A"/>
                </a:solidFill>
                <a:latin typeface="Grange Demi Bold" pitchFamily="2" charset="77"/>
              </a:rPr>
              <a:t>Dogslist</a:t>
            </a:r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? 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78A1B-3FC1-7747-8B02-002EA24C833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80053" y="2283678"/>
            <a:ext cx="4635565" cy="2414797"/>
          </a:xfrm>
        </p:spPr>
        <p:txBody>
          <a:bodyPr/>
          <a:lstStyle/>
          <a:p>
            <a:br>
              <a:rPr lang="en-US" dirty="0"/>
            </a:br>
            <a:endParaRPr lang="en-US" dirty="0"/>
          </a:p>
          <a:p>
            <a:r>
              <a:rPr lang="en-US" dirty="0"/>
              <a:t>Have a dog? Post a dog. </a:t>
            </a:r>
            <a:br>
              <a:rPr lang="en-US" dirty="0"/>
            </a:br>
            <a:r>
              <a:rPr lang="en-US" dirty="0"/>
              <a:t>Need a dog? Adopt a dog.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BC63C59-A18A-144E-84A6-473768C35A1B}"/>
              </a:ext>
            </a:extLst>
          </p:cNvPr>
          <p:cNvSpPr/>
          <p:nvPr/>
        </p:nvSpPr>
        <p:spPr>
          <a:xfrm>
            <a:off x="580053" y="1760458"/>
            <a:ext cx="79838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+mn-lt"/>
                <a:ea typeface="East Sea Dokdo" pitchFamily="2" charset="-127"/>
              </a:rPr>
              <a:t>Dogslist</a:t>
            </a:r>
            <a:r>
              <a:rPr lang="en-US" sz="2800" dirty="0">
                <a:solidFill>
                  <a:schemeClr val="bg1"/>
                </a:solidFill>
                <a:latin typeface="+mn-lt"/>
                <a:ea typeface="East Sea Dokdo" pitchFamily="2" charset="-127"/>
              </a:rPr>
              <a:t> is Craigslist for dogs</a:t>
            </a:r>
            <a:r>
              <a:rPr lang="en-US" b="1" dirty="0">
                <a:solidFill>
                  <a:schemeClr val="bg1"/>
                </a:solidFill>
                <a:latin typeface="Grange Demi Bold" pitchFamily="2" charset="77"/>
                <a:ea typeface="East Sea Dokdo" pitchFamily="2" charset="-127"/>
              </a:rPr>
              <a:t>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79A3DB-C318-F84C-99D3-709EB05EB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482" y="784166"/>
            <a:ext cx="3276600" cy="3708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BAA41858-6996-B443-8C74-D8F386D9F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0880" y="1078086"/>
            <a:ext cx="5153120" cy="37557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B46951-4D99-2C4C-BF63-7843B3ABC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427968"/>
            <a:ext cx="8520600" cy="572700"/>
          </a:xfrm>
        </p:spPr>
        <p:txBody>
          <a:bodyPr/>
          <a:lstStyle/>
          <a:p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Background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C0C41D-B2D6-314C-8367-D7F4D3A44835}"/>
              </a:ext>
            </a:extLst>
          </p:cNvPr>
          <p:cNvSpPr/>
          <p:nvPr/>
        </p:nvSpPr>
        <p:spPr>
          <a:xfrm>
            <a:off x="311700" y="1232922"/>
            <a:ext cx="449711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FFFFFF"/>
                </a:solidFill>
              </a:rPr>
              <a:t>It’s 2020. Parents are “working” from home. Kids are bouncing off the walls. </a:t>
            </a:r>
            <a:r>
              <a:rPr lang="en-US" sz="2800" dirty="0">
                <a:solidFill>
                  <a:schemeClr val="bg1"/>
                </a:solidFill>
              </a:rPr>
              <a:t>Couples are squabbling. Single people have gained their COVID-19—and then some. </a:t>
            </a:r>
            <a:r>
              <a:rPr lang="en-US" sz="2800" i="1" dirty="0">
                <a:solidFill>
                  <a:schemeClr val="bg1"/>
                </a:solidFill>
              </a:rPr>
              <a:t>What to do?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4981160-EADB-0145-8681-88720CB3C91C}"/>
              </a:ext>
            </a:extLst>
          </p:cNvPr>
          <p:cNvSpPr/>
          <p:nvPr/>
        </p:nvSpPr>
        <p:spPr>
          <a:xfrm>
            <a:off x="2208387" y="879201"/>
            <a:ext cx="47272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Grange Demi Bold" pitchFamily="2" charset="77"/>
              </a:rPr>
              <a:t>Hey, let’s get a dog!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5F0B8110-DE07-CF49-B819-FCD8A61DD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820" y="1625916"/>
            <a:ext cx="2220602" cy="284237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E7047-3780-A849-9D55-B60B64961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460" y="445025"/>
            <a:ext cx="8280839" cy="572700"/>
          </a:xfrm>
        </p:spPr>
        <p:txBody>
          <a:bodyPr/>
          <a:lstStyle/>
          <a:p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The Problem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65B79-BB2C-0244-911E-881411E109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461" y="1700213"/>
            <a:ext cx="5004212" cy="2683266"/>
          </a:xfrm>
        </p:spPr>
        <p:txBody>
          <a:bodyPr/>
          <a:lstStyle/>
          <a:p>
            <a:r>
              <a:rPr lang="en-US" sz="2400" dirty="0"/>
              <a:t>It’s 2021. That adorable pandemic puppy now weighs 60 lb. and has a scent only a mother could love. Folks are returning to work, leaving the dog cooped up all day. And let’s face it—no one wants to pick up poop.</a:t>
            </a:r>
          </a:p>
        </p:txBody>
      </p:sp>
      <p:pic>
        <p:nvPicPr>
          <p:cNvPr id="6" name="Picture 5" descr="Shape, icon, circle&#10;&#10;Description automatically generated">
            <a:extLst>
              <a:ext uri="{FF2B5EF4-FFF2-40B4-BE49-F238E27FC236}">
                <a16:creationId xmlns:a16="http://schemas.microsoft.com/office/drawing/2014/main" id="{4498D407-8774-5346-925E-6399148C22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9273" y="1700213"/>
            <a:ext cx="2683266" cy="268326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The Solution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A221BBC-BB2B-6A42-8019-88D6496FCE49}"/>
              </a:ext>
            </a:extLst>
          </p:cNvPr>
          <p:cNvSpPr txBox="1">
            <a:spLocks/>
          </p:cNvSpPr>
          <p:nvPr/>
        </p:nvSpPr>
        <p:spPr>
          <a:xfrm>
            <a:off x="311700" y="1645920"/>
            <a:ext cx="4260300" cy="30525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 err="1"/>
              <a:t>Dogslist</a:t>
            </a:r>
            <a:r>
              <a:rPr lang="en-US" dirty="0"/>
              <a:t> lets New Yorkers bypass the shelter and deal directly with another family to rehome or adopt a pet.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F402937-426D-5B47-A5AD-5FF581AE7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8823" y="458874"/>
            <a:ext cx="3371962" cy="423960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How It Works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pic>
        <p:nvPicPr>
          <p:cNvPr id="3" name="Picture 2" descr="A group of people dancing&#10;&#10;Description automatically generated">
            <a:extLst>
              <a:ext uri="{FF2B5EF4-FFF2-40B4-BE49-F238E27FC236}">
                <a16:creationId xmlns:a16="http://schemas.microsoft.com/office/drawing/2014/main" id="{01BC089D-1A31-FB4B-B007-91329B87B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5573" y="1448395"/>
            <a:ext cx="4148427" cy="344760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CE1773F-D329-9D4C-A987-E899FAE80363}"/>
              </a:ext>
            </a:extLst>
          </p:cNvPr>
          <p:cNvGrpSpPr/>
          <p:nvPr/>
        </p:nvGrpSpPr>
        <p:grpSpPr>
          <a:xfrm>
            <a:off x="311700" y="1545912"/>
            <a:ext cx="5334956" cy="3702247"/>
            <a:chOff x="311700" y="1300815"/>
            <a:chExt cx="5334956" cy="3702247"/>
          </a:xfrm>
        </p:grpSpPr>
        <p:sp>
          <p:nvSpPr>
            <p:cNvPr id="7" name="Text Placeholder 2">
              <a:extLst>
                <a:ext uri="{FF2B5EF4-FFF2-40B4-BE49-F238E27FC236}">
                  <a16:creationId xmlns:a16="http://schemas.microsoft.com/office/drawing/2014/main" id="{2A221BBC-BB2B-6A42-8019-88D6496FCE49}"/>
                </a:ext>
              </a:extLst>
            </p:cNvPr>
            <p:cNvSpPr txBox="1">
              <a:spLocks/>
            </p:cNvSpPr>
            <p:nvPr/>
          </p:nvSpPr>
          <p:spPr>
            <a:xfrm>
              <a:off x="311700" y="2107342"/>
              <a:ext cx="4906364" cy="28957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11430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None/>
                <a:defRPr sz="28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L="914400" marR="0" lvl="1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○"/>
                <a:defRPr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L="1371600" marR="0" lvl="2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■"/>
                <a:defRPr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L="1828800" marR="0" lvl="3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●"/>
                <a:defRPr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L="2286000" marR="0" lvl="4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○"/>
                <a:defRPr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L="2743200" marR="0" lvl="5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■"/>
                <a:defRPr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L="3200400" marR="0" lvl="6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●"/>
                <a:defRPr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L="3657600" marR="0" lvl="7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○"/>
                <a:defRPr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L="4114800" marR="0" lvl="8" indent="-317500" algn="l" rtl="0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Clr>
                  <a:srgbClr val="FFFFFF"/>
                </a:buClr>
                <a:buSzPts val="1400"/>
                <a:buFont typeface="Arial"/>
                <a:buChar char="■"/>
                <a:defRPr sz="1400" b="0" i="0" u="none" strike="noStrike" cap="non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en-US" dirty="0"/>
                <a:t>those looking for a dog can browse posts and contact the current pet owner to arrange for pickup.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F595BED5-365F-754F-9026-E721E10D34B7}"/>
                </a:ext>
              </a:extLst>
            </p:cNvPr>
            <p:cNvSpPr txBox="1"/>
            <p:nvPr/>
          </p:nvSpPr>
          <p:spPr>
            <a:xfrm>
              <a:off x="405968" y="1300815"/>
              <a:ext cx="524068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FFFFFF"/>
                  </a:solidFill>
                </a:rPr>
                <a:t>Neighbors who need to rehome a dog can post an ad, and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5920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Typical User Story (Seeker)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2AD8354-298A-DE43-B6C2-3BBEED3657B9}"/>
              </a:ext>
            </a:extLst>
          </p:cNvPr>
          <p:cNvSpPr txBox="1">
            <a:spLocks/>
          </p:cNvSpPr>
          <p:nvPr/>
        </p:nvSpPr>
        <p:spPr>
          <a:xfrm>
            <a:off x="311700" y="1395167"/>
            <a:ext cx="7927328" cy="3553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200"/>
              </a:spcAft>
            </a:pPr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AS  A</a:t>
            </a:r>
            <a:r>
              <a:rPr lang="en-US" dirty="0"/>
              <a:t> pale, anemic, bored, lonely, and slightly doughy New Yorker</a:t>
            </a:r>
          </a:p>
          <a:p>
            <a:pPr>
              <a:spcAft>
                <a:spcPts val="1200"/>
              </a:spcAft>
            </a:pPr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I WANT A </a:t>
            </a:r>
            <a:r>
              <a:rPr lang="en-US" dirty="0"/>
              <a:t>fluffy companion (the cuter, the better)</a:t>
            </a:r>
          </a:p>
          <a:p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SO I</a:t>
            </a:r>
            <a:r>
              <a:rPr lang="en-US" dirty="0"/>
              <a:t> won’t have to stay holed up like a rat in my dank, depressing apartment</a:t>
            </a:r>
          </a:p>
          <a:p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BECAUSE </a:t>
            </a:r>
            <a:r>
              <a:rPr lang="en-US" dirty="0" err="1"/>
              <a:t>doggoneit</a:t>
            </a:r>
            <a:r>
              <a:rPr lang="en-US" dirty="0"/>
              <a:t>, people like me!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B5C54BE9-A808-4F47-BD86-AC8F51797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88817">
            <a:off x="7100649" y="3797102"/>
            <a:ext cx="1854200" cy="10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496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C51C68-7D90-604E-856C-6A6D14E3FC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431842">
            <a:off x="5973944" y="2686859"/>
            <a:ext cx="2871050" cy="2126704"/>
          </a:xfrm>
          <a:prstGeom prst="rect">
            <a:avLst/>
          </a:prstGeom>
        </p:spPr>
      </p:pic>
      <p:sp>
        <p:nvSpPr>
          <p:cNvPr id="147" name="Google Shape;147;p32"/>
          <p:cNvSpPr txBox="1">
            <a:spLocks noGrp="1"/>
          </p:cNvSpPr>
          <p:nvPr>
            <p:ph type="title"/>
          </p:nvPr>
        </p:nvSpPr>
        <p:spPr>
          <a:xfrm>
            <a:off x="311700" y="265916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Typical User Story (</a:t>
            </a:r>
            <a:r>
              <a:rPr lang="en" dirty="0" err="1">
                <a:solidFill>
                  <a:srgbClr val="084A7A"/>
                </a:solidFill>
                <a:latin typeface="Grange Demi Bold" pitchFamily="2" charset="77"/>
              </a:rPr>
              <a:t>Rehomer</a:t>
            </a:r>
            <a:r>
              <a:rPr lang="en" dirty="0">
                <a:solidFill>
                  <a:srgbClr val="084A7A"/>
                </a:solidFill>
                <a:latin typeface="Grange Demi Bold" pitchFamily="2" charset="77"/>
              </a:rPr>
              <a:t>)</a:t>
            </a:r>
            <a:endParaRPr dirty="0">
              <a:solidFill>
                <a:srgbClr val="084A7A"/>
              </a:solidFill>
              <a:latin typeface="Grange Demi Bold" pitchFamily="2" charset="77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2AD8354-298A-DE43-B6C2-3BBEED3657B9}"/>
              </a:ext>
            </a:extLst>
          </p:cNvPr>
          <p:cNvSpPr txBox="1">
            <a:spLocks/>
          </p:cNvSpPr>
          <p:nvPr/>
        </p:nvSpPr>
        <p:spPr>
          <a:xfrm>
            <a:off x="311700" y="1022021"/>
            <a:ext cx="7823631" cy="3553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28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200"/>
              </a:spcAft>
            </a:pPr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AS  A</a:t>
            </a:r>
            <a:r>
              <a:rPr lang="en-US" dirty="0"/>
              <a:t> stressed out, impatient, hard-hearted New York City a-hole</a:t>
            </a:r>
          </a:p>
          <a:p>
            <a:pPr>
              <a:spcAft>
                <a:spcPts val="1200"/>
              </a:spcAft>
            </a:pPr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I WANT </a:t>
            </a:r>
            <a:r>
              <a:rPr lang="en-US" dirty="0"/>
              <a:t>to get rid of this f*</a:t>
            </a:r>
            <a:r>
              <a:rPr lang="en-US" dirty="0" err="1"/>
              <a:t>ing</a:t>
            </a:r>
            <a:r>
              <a:rPr lang="en-US" dirty="0"/>
              <a:t> dog, already</a:t>
            </a:r>
          </a:p>
          <a:p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SO I</a:t>
            </a:r>
            <a:r>
              <a:rPr lang="en-US" dirty="0"/>
              <a:t> won’t have to buy dog food (have you seen how much that </a:t>
            </a:r>
            <a:r>
              <a:rPr lang="en-US" dirty="0" err="1"/>
              <a:t>sh</a:t>
            </a:r>
            <a:r>
              <a:rPr lang="en-US" dirty="0"/>
              <a:t>*t costs?), go for f*</a:t>
            </a:r>
            <a:r>
              <a:rPr lang="en-US" dirty="0" err="1"/>
              <a:t>ing</a:t>
            </a:r>
            <a:r>
              <a:rPr lang="en-US" dirty="0"/>
              <a:t> walks (who does that?), and pick up its f*</a:t>
            </a:r>
            <a:r>
              <a:rPr lang="en-US" dirty="0" err="1"/>
              <a:t>ing</a:t>
            </a:r>
            <a:r>
              <a:rPr lang="en-US" dirty="0"/>
              <a:t> poop</a:t>
            </a:r>
          </a:p>
          <a:p>
            <a:r>
              <a:rPr lang="en-US" dirty="0">
                <a:solidFill>
                  <a:srgbClr val="084A7A"/>
                </a:solidFill>
                <a:latin typeface="Grange Demi Bold" pitchFamily="2" charset="77"/>
              </a:rPr>
              <a:t>BECAUSE </a:t>
            </a:r>
            <a:r>
              <a:rPr lang="en-US" dirty="0"/>
              <a:t>I’m so over the whole pet thing</a:t>
            </a:r>
          </a:p>
        </p:txBody>
      </p:sp>
    </p:spTree>
    <p:extLst>
      <p:ext uri="{BB962C8B-B14F-4D97-AF65-F5344CB8AC3E}">
        <p14:creationId xmlns:p14="http://schemas.microsoft.com/office/powerpoint/2010/main" val="259320764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567</Words>
  <Application>Microsoft Macintosh PowerPoint</Application>
  <PresentationFormat>On-screen Show (16:9)</PresentationFormat>
  <Paragraphs>50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Grange Demi Bold</vt:lpstr>
      <vt:lpstr>Simple Light</vt:lpstr>
      <vt:lpstr>PowerPoint Presentation</vt:lpstr>
      <vt:lpstr>What Is Dogslist? </vt:lpstr>
      <vt:lpstr>Background</vt:lpstr>
      <vt:lpstr>PowerPoint Presentation</vt:lpstr>
      <vt:lpstr>The Problem</vt:lpstr>
      <vt:lpstr>The Solution</vt:lpstr>
      <vt:lpstr>How It Works</vt:lpstr>
      <vt:lpstr>Typical User Story (Seeker)</vt:lpstr>
      <vt:lpstr>Typical User Story (Rehomer)</vt:lpstr>
      <vt:lpstr>Development</vt:lpstr>
      <vt:lpstr>Technologies Used</vt:lpstr>
      <vt:lpstr>Responsibilities</vt:lpstr>
      <vt:lpstr>Challenges</vt:lpstr>
      <vt:lpstr>Successes</vt:lpstr>
      <vt:lpstr>Directions for Future Development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Melissa Kinsey</cp:lastModifiedBy>
  <cp:revision>24</cp:revision>
  <dcterms:modified xsi:type="dcterms:W3CDTF">2021-03-02T02:58:25Z</dcterms:modified>
</cp:coreProperties>
</file>